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85" r:id="rId19"/>
    <p:sldId id="286" r:id="rId20"/>
    <p:sldId id="288" r:id="rId21"/>
    <p:sldId id="289" r:id="rId22"/>
    <p:sldId id="290" r:id="rId23"/>
    <p:sldId id="291" r:id="rId24"/>
    <p:sldId id="271" r:id="rId25"/>
    <p:sldId id="272" r:id="rId26"/>
    <p:sldId id="273" r:id="rId27"/>
    <p:sldId id="274"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FF00FF"/>
    <a:srgbClr val="0000FF"/>
    <a:srgbClr val="6600CC"/>
    <a:srgbClr val="008080"/>
    <a:srgbClr val="CC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varScale="1">
        <p:scale>
          <a:sx n="110" d="100"/>
          <a:sy n="110" d="100"/>
        </p:scale>
        <p:origin x="-1644" y="-8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27</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 xmlns:a16="http://schemas.microsoft.com/office/drawing/2014/main"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 xmlns:a16="http://schemas.microsoft.com/office/drawing/2014/main"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 xmlns:a16="http://schemas.microsoft.com/office/drawing/2014/main"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 xmlns:a16="http://schemas.microsoft.com/office/drawing/2014/main"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2023/6/22</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r-project.org/" TargetMode="Externa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osit.co/"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3107948857"/>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重庆市第十八中学校</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140968"/>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pic>
        <p:nvPicPr>
          <p:cNvPr id="8193" name="Picture 1" descr="C:\Users\Administrator\AppData\Roaming\Tencent\Users\39963911\QQ\WinTemp\RichOle\N{_)5N]A%W]}_9S2D56[G8W.png"/>
          <p:cNvPicPr>
            <a:picLocks noChangeAspect="1" noChangeArrowheads="1"/>
          </p:cNvPicPr>
          <p:nvPr/>
        </p:nvPicPr>
        <p:blipFill rotWithShape="1">
          <a:blip r:embed="rId2">
            <a:extLst>
              <a:ext uri="{28A0092B-C50C-407E-A947-70E740481C1C}">
                <a14:useLocalDpi xmlns:a14="http://schemas.microsoft.com/office/drawing/2010/main" val="0"/>
              </a:ext>
            </a:extLst>
          </a:blip>
          <a:srcRect b="53187"/>
          <a:stretch/>
        </p:blipFill>
        <p:spPr bwMode="auto">
          <a:xfrm>
            <a:off x="250751" y="702221"/>
            <a:ext cx="8640000" cy="1835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32337" y="2637145"/>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4" name="Picture 2" descr="C:\Users\Administrator\AppData\Roaming\Tencent\Users\39963911\QQ\WinTemp\RichOle\@7UP_Q@D[])KSV@CG5G]L%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654549"/>
            <a:ext cx="5813801" cy="29862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8003" y="3605939"/>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6"/>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9" name="Picture 7" descr="Rscrnshot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5321" y="4268224"/>
            <a:ext cx="2827160" cy="23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83568" y="908720"/>
            <a:ext cx="8208912"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类</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272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288" y="3140968"/>
            <a:ext cx="4500000" cy="3182934"/>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8248" y="3140975"/>
            <a:ext cx="4500000" cy="3182927"/>
          </a:xfrm>
          <a:prstGeom prst="rect">
            <a:avLst/>
          </a:prstGeom>
        </p:spPr>
      </p:pic>
      <p:sp>
        <p:nvSpPr>
          <p:cNvPr id="8" name="TextBox 7"/>
          <p:cNvSpPr txBox="1"/>
          <p:nvPr/>
        </p:nvSpPr>
        <p:spPr>
          <a:xfrm>
            <a:off x="317634" y="2763344"/>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26090" y="2763344"/>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763344"/>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50704" y="2763344"/>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301633"/>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808370"/>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403484"/>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1979548"/>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993036"/>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714168"/>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302101"/>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1893017"/>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75924590"/>
              </p:ext>
            </p:extLst>
          </p:nvPr>
        </p:nvGraphicFramePr>
        <p:xfrm>
          <a:off x="251520" y="32129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210863209"/>
              </p:ext>
            </p:extLst>
          </p:nvPr>
        </p:nvGraphicFramePr>
        <p:xfrm>
          <a:off x="251520" y="4653136"/>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948741369"/>
              </p:ext>
            </p:extLst>
          </p:nvPr>
        </p:nvGraphicFramePr>
        <p:xfrm>
          <a:off x="251520" y="548680"/>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49227" y="2492896"/>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161431"/>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132856"/>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332656"/>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序列所构建的进化树与蛋白序列所构建的进化树看起来大致是相似的。</a:t>
            </a:r>
            <a:endParaRPr lang="zh-CN" altLang="en-US" sz="2000" dirty="0"/>
          </a:p>
        </p:txBody>
      </p:sp>
      <p:grpSp>
        <p:nvGrpSpPr>
          <p:cNvPr id="5" name="组合 4"/>
          <p:cNvGrpSpPr/>
          <p:nvPr/>
        </p:nvGrpSpPr>
        <p:grpSpPr>
          <a:xfrm>
            <a:off x="539552" y="2838078"/>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365104"/>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3692649"/>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9475940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）的基因树与物种树的纠缠图。对该基因而言，基因树和物种树是非常相似的。</a:t>
            </a:r>
            <a:endParaRPr lang="zh-CN" altLang="en-US" sz="2000" dirty="0"/>
          </a:p>
        </p:txBody>
      </p:sp>
    </p:spTree>
    <p:extLst>
      <p:ext uri="{BB962C8B-B14F-4D97-AF65-F5344CB8AC3E}">
        <p14:creationId xmlns:p14="http://schemas.microsoft.com/office/powerpoint/2010/main" val="193633716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489364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683568" y="2780928"/>
            <a:ext cx="7997825" cy="221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600" b="1" dirty="0" smtClean="0">
                <a:solidFill>
                  <a:schemeClr val="bg1"/>
                </a:solidFill>
                <a:latin typeface="Times New Roman" pitchFamily="18" charset="0"/>
                <a:cs typeface="Times New Roman" pitchFamily="18" charset="0"/>
              </a:rPr>
              <a:t>敬请</a:t>
            </a:r>
            <a:r>
              <a:rPr lang="zh-CN" altLang="en-US" sz="3600" b="1" dirty="0">
                <a:solidFill>
                  <a:schemeClr val="bg1"/>
                </a:solidFill>
                <a:latin typeface="Times New Roman" pitchFamily="18" charset="0"/>
                <a:cs typeface="Times New Roman" pitchFamily="18" charset="0"/>
              </a:rPr>
              <a:t>各位</a:t>
            </a:r>
            <a:r>
              <a:rPr lang="zh-CN" altLang="en-US" sz="3600" b="1" dirty="0" smtClean="0">
                <a:solidFill>
                  <a:schemeClr val="bg1"/>
                </a:solidFill>
                <a:latin typeface="Times New Roman" pitchFamily="18" charset="0"/>
                <a:cs typeface="Times New Roman" pitchFamily="18" charset="0"/>
              </a:rPr>
              <a:t>专家、老师和同学批评指正！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20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grpSp>
        <p:nvGrpSpPr>
          <p:cNvPr id="8" name="组合 7"/>
          <p:cNvGrpSpPr/>
          <p:nvPr/>
        </p:nvGrpSpPr>
        <p:grpSpPr>
          <a:xfrm>
            <a:off x="6182047" y="927770"/>
            <a:ext cx="2628900" cy="2694841"/>
            <a:chOff x="5791200" y="927770"/>
            <a:chExt cx="2628900" cy="2694841"/>
          </a:xfrm>
        </p:grpSpPr>
        <p:sp>
          <p:nvSpPr>
            <p:cNvPr id="3" name="矩形 2"/>
            <p:cNvSpPr/>
            <p:nvPr/>
          </p:nvSpPr>
          <p:spPr>
            <a:xfrm>
              <a:off x="6084168"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l="11496" t="2838" r="9957" b="9774"/>
            <a:stretch/>
          </p:blipFill>
          <p:spPr>
            <a:xfrm>
              <a:off x="5791200" y="927770"/>
              <a:ext cx="2628900" cy="2228850"/>
            </a:xfrm>
            <a:prstGeom prst="ellipse">
              <a:avLst/>
            </a:prstGeom>
            <a:ln>
              <a:noFill/>
            </a:ln>
            <a:effectLst>
              <a:softEdge rad="112500"/>
            </a:effectLst>
          </p:spPr>
        </p:pic>
      </p:gr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12290" name="Picture 2" descr="https://clipartix.com/wp-content/uploads/2018/03/cartoon-girl-clipart-2018-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6496" y="1060618"/>
            <a:ext cx="1367952" cy="1963153"/>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https://cdn.pixabay.com/photo/2021/07/09/20/48/little-boy-6400005_1280.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07800" y="902370"/>
            <a:ext cx="1800000" cy="24025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539552" y="2283954"/>
            <a:ext cx="4752528" cy="1865126"/>
          </a:xfrm>
          <a:prstGeom prst="rect">
            <a:avLst/>
          </a:prstGeom>
        </p:spPr>
        <p:txBody>
          <a:bodyPr wrap="square">
            <a:spAutoFit/>
          </a:bodyPr>
          <a:lstStyle/>
          <a:p>
            <a:pPr>
              <a:lnSpc>
                <a:spcPct val="120000"/>
              </a:lnSpc>
            </a:pPr>
            <a:r>
              <a:rPr lang="zh-CN" altLang="en-US" sz="2400" b="1" dirty="0">
                <a:latin typeface="楷体" panose="02010609060101010101" pitchFamily="49" charset="-122"/>
                <a:ea typeface="楷体" panose="02010609060101010101" pitchFamily="49" charset="-122"/>
              </a:rPr>
              <a:t>主要围绕以下问题展开</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4525727"/>
            <a:ext cx="4949502" cy="1865126"/>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为说明</a:t>
            </a:r>
            <a:r>
              <a:rPr lang="zh-CN" altLang="en-US" sz="2400" dirty="0">
                <a:latin typeface="华文新魏" panose="02010800040101010101" pitchFamily="2" charset="-122"/>
                <a:ea typeface="华文新魏" panose="02010800040101010101" pitchFamily="2" charset="-122"/>
              </a:rPr>
              <a:t>物种的进化历程和亲缘关系，</a:t>
            </a:r>
            <a:r>
              <a:rPr lang="zh-CN" altLang="en-US" sz="2400" dirty="0">
                <a:solidFill>
                  <a:srgbClr val="0000FF"/>
                </a:solidFill>
                <a:latin typeface="华文新魏" panose="02010800040101010101" pitchFamily="2" charset="-122"/>
                <a:ea typeface="华文新魏" panose="02010800040101010101" pitchFamily="2" charset="-122"/>
              </a:rPr>
              <a:t>研究者最初利用解剖学及分类学</a:t>
            </a:r>
            <a:r>
              <a:rPr lang="zh-CN" altLang="en-US" sz="2400" dirty="0" smtClean="0">
                <a:solidFill>
                  <a:srgbClr val="0000FF"/>
                </a:solidFill>
                <a:latin typeface="华文新魏" panose="02010800040101010101" pitchFamily="2" charset="-122"/>
                <a:ea typeface="华文新魏" panose="02010800040101010101" pitchFamily="2" charset="-122"/>
              </a:rPr>
              <a:t>等特征来进行考察</a:t>
            </a:r>
            <a:r>
              <a:rPr lang="zh-CN" altLang="en-US" sz="2400" dirty="0">
                <a:latin typeface="华文新魏" panose="02010800040101010101" pitchFamily="2" charset="-122"/>
                <a:ea typeface="华文新魏" panose="02010800040101010101" pitchFamily="2" charset="-122"/>
              </a:rPr>
              <a:t>，但这些表型特征存在一定的局限性。</a:t>
            </a: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1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在分子生物学时代，科学家</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开始尝试利用</a:t>
            </a:r>
            <a:r>
              <a:rPr lang="en-US" altLang="zh-CN" sz="24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蛋白质来</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探索物种之间的亲缘关系以及进化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实际上，蛋白质序列也可以用来构建系统发育树（进化树），用于探索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，在研究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中人们倾向于采用</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0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遗憾</a:t>
            </a:r>
            <a:r>
              <a:rPr lang="zh-CN" altLang="en-US" sz="2400" dirty="0">
                <a:latin typeface="Times New Roman" pitchFamily="18" charset="0"/>
                <a:ea typeface="华文行楷" pitchFamily="2" charset="-122"/>
                <a:cs typeface="Times New Roman" pitchFamily="18" charset="0"/>
                <a:sym typeface="Wingdings" pitchFamily="2" charset="2"/>
              </a:rPr>
              <a:t>的是，由</a:t>
            </a:r>
            <a:r>
              <a:rPr lang="en-US" altLang="zh-CN" sz="2400" dirty="0">
                <a:solidFill>
                  <a:srgbClr val="0000FF"/>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序列构建的进化树与蛋白质序列构建的进化树在反映物种进化关系时往往存在</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分歧！</a:t>
            </a:r>
            <a:r>
              <a:rPr lang="zh-CN" altLang="en-US" sz="2400" dirty="0" smtClean="0">
                <a:latin typeface="Times New Roman" pitchFamily="18" charset="0"/>
                <a:ea typeface="华文行楷" pitchFamily="2" charset="-122"/>
                <a:cs typeface="Times New Roman" pitchFamily="18" charset="0"/>
                <a:sym typeface="Wingdings" pitchFamily="2" charset="2"/>
              </a:rPr>
              <a:t>甚至</a:t>
            </a:r>
            <a:r>
              <a:rPr lang="zh-CN" altLang="en-US" sz="2400"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可以</a:t>
            </a:r>
            <a:r>
              <a:rPr lang="zh-CN" altLang="en-US" sz="2400" dirty="0">
                <a:latin typeface="Times New Roman" pitchFamily="18" charset="0"/>
                <a:ea typeface="华文行楷" pitchFamily="2" charset="-122"/>
                <a:cs typeface="Times New Roman" pitchFamily="18" charset="0"/>
                <a:sym typeface="Wingdings" pitchFamily="2" charset="2"/>
              </a:rPr>
              <a:t>看出，相同成员分子的蛋白和</a:t>
            </a:r>
            <a:r>
              <a:rPr lang="en-US" altLang="zh-CN" sz="2400" dirty="0">
                <a:latin typeface="Times New Roman" pitchFamily="18" charset="0"/>
                <a:ea typeface="华文行楷" pitchFamily="2" charset="-122"/>
                <a:cs typeface="Times New Roman" pitchFamily="18" charset="0"/>
                <a:sym typeface="Wingdings" pitchFamily="2" charset="2"/>
              </a:rPr>
              <a:t>DNA</a:t>
            </a:r>
            <a:r>
              <a:rPr lang="zh-CN" altLang="en-US" sz="2400" dirty="0">
                <a:latin typeface="Times New Roman" pitchFamily="18" charset="0"/>
                <a:ea typeface="华文行楷" pitchFamily="2" charset="-122"/>
                <a:cs typeface="Times New Roman" pitchFamily="18" charset="0"/>
                <a:sym typeface="Wingdings" pitchFamily="2" charset="2"/>
              </a:rPr>
              <a:t>序列构建的进化树不完全一致。</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所使用的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2241</TotalTime>
  <Words>1923</Words>
  <Application>Microsoft Office PowerPoint</Application>
  <PresentationFormat>全屏显示(4:3)</PresentationFormat>
  <Paragraphs>818</Paragraphs>
  <Slides>27</Slides>
  <Notes>4</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139</cp:revision>
  <dcterms:created xsi:type="dcterms:W3CDTF">2023-06-15T16:26:01Z</dcterms:created>
  <dcterms:modified xsi:type="dcterms:W3CDTF">2023-06-22T16:51:58Z</dcterms:modified>
</cp:coreProperties>
</file>